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.svg" ContentType="image/svg+xml"/>
  <Override PartName="/ppt/media/image3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4"/>
  </p:handoutMasterIdLst>
  <p:sldIdLst>
    <p:sldId id="312" r:id="rId3"/>
    <p:sldId id="313" r:id="rId5"/>
    <p:sldId id="473" r:id="rId6"/>
    <p:sldId id="539" r:id="rId7"/>
    <p:sldId id="535" r:id="rId8"/>
    <p:sldId id="537" r:id="rId9"/>
    <p:sldId id="538" r:id="rId10"/>
    <p:sldId id="540" r:id="rId11"/>
    <p:sldId id="728" r:id="rId12"/>
    <p:sldId id="730" r:id="rId13"/>
    <p:sldId id="732" r:id="rId14"/>
    <p:sldId id="549" r:id="rId15"/>
    <p:sldId id="734" r:id="rId16"/>
    <p:sldId id="550" r:id="rId17"/>
    <p:sldId id="553" r:id="rId18"/>
    <p:sldId id="554" r:id="rId19"/>
    <p:sldId id="555" r:id="rId20"/>
    <p:sldId id="556" r:id="rId21"/>
    <p:sldId id="557" r:id="rId22"/>
    <p:sldId id="558" r:id="rId23"/>
    <p:sldId id="678" r:id="rId24"/>
    <p:sldId id="560" r:id="rId25"/>
    <p:sldId id="561" r:id="rId26"/>
    <p:sldId id="562" r:id="rId27"/>
    <p:sldId id="563" r:id="rId28"/>
    <p:sldId id="565" r:id="rId29"/>
    <p:sldId id="564" r:id="rId30"/>
    <p:sldId id="552" r:id="rId31"/>
    <p:sldId id="559" r:id="rId32"/>
    <p:sldId id="589" r:id="rId33"/>
    <p:sldId id="586" r:id="rId34"/>
    <p:sldId id="630" r:id="rId35"/>
    <p:sldId id="628" r:id="rId36"/>
    <p:sldId id="629" r:id="rId37"/>
    <p:sldId id="633" r:id="rId38"/>
    <p:sldId id="634" r:id="rId39"/>
    <p:sldId id="635" r:id="rId40"/>
    <p:sldId id="636" r:id="rId41"/>
    <p:sldId id="637" r:id="rId42"/>
    <p:sldId id="638" r:id="rId43"/>
    <p:sldId id="625" r:id="rId44"/>
    <p:sldId id="583" r:id="rId45"/>
    <p:sldId id="737" r:id="rId46"/>
    <p:sldId id="545" r:id="rId47"/>
    <p:sldId id="582" r:id="rId48"/>
    <p:sldId id="735" r:id="rId49"/>
    <p:sldId id="587" r:id="rId50"/>
    <p:sldId id="639" r:id="rId51"/>
    <p:sldId id="675" r:id="rId52"/>
    <p:sldId id="676" r:id="rId53"/>
    <p:sldId id="673" r:id="rId54"/>
    <p:sldId id="596" r:id="rId55"/>
    <p:sldId id="597" r:id="rId56"/>
    <p:sldId id="600" r:id="rId57"/>
    <p:sldId id="601" r:id="rId58"/>
    <p:sldId id="602" r:id="rId59"/>
    <p:sldId id="603" r:id="rId60"/>
    <p:sldId id="642" r:id="rId61"/>
    <p:sldId id="662" r:id="rId62"/>
    <p:sldId id="644" r:id="rId63"/>
    <p:sldId id="663" r:id="rId64"/>
    <p:sldId id="664" r:id="rId65"/>
    <p:sldId id="665" r:id="rId66"/>
    <p:sldId id="666" r:id="rId67"/>
    <p:sldId id="667" r:id="rId68"/>
    <p:sldId id="668" r:id="rId69"/>
    <p:sldId id="669" r:id="rId70"/>
    <p:sldId id="670" r:id="rId71"/>
    <p:sldId id="671" r:id="rId72"/>
    <p:sldId id="672" r:id="rId73"/>
  </p:sldIdLst>
  <p:sldSz cx="12192000" cy="6858000"/>
  <p:notesSz cx="6858000" cy="9144000"/>
  <p:custDataLst>
    <p:tags r:id="rId7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969696"/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8" autoAdjust="0"/>
    <p:restoredTop sz="92824" autoAdjust="0"/>
  </p:normalViewPr>
  <p:slideViewPr>
    <p:cSldViewPr snapToGrid="0">
      <p:cViewPr varScale="1">
        <p:scale>
          <a:sx n="105" d="100"/>
          <a:sy n="105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gs" Target="tags/tag17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hyperlink" Target="https://graphql.cn/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://api.example.com/products/12345" TargetMode="External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hyperlink" Target="http://api.example.com/&#21830;&#21697;/123456" TargetMode="External"/><Relationship Id="rId5" Type="http://schemas.openxmlformats.org/officeDocument/2006/relationships/hyperlink" Target="http://api.example.com/shangpin/123456" TargetMode="External"/><Relationship Id="rId4" Type="http://schemas.openxmlformats.org/officeDocument/2006/relationships/hyperlink" Target="http://api.example.com/products/12345" TargetMode="External"/><Relationship Id="rId3" Type="http://schemas.openxmlformats.org/officeDocument/2006/relationships/hyperlink" Target="http://api.example.com/sv/u" TargetMode="External"/><Relationship Id="rId2" Type="http://schemas.openxmlformats.org/officeDocument/2006/relationships/hyperlink" Target="http://api.example.com/search" TargetMode="External"/><Relationship Id="rId10" Type="http://schemas.openxmlformats.org/officeDocument/2006/relationships/notesSlide" Target="../notesSlides/notesSlide16.xml"/><Relationship Id="rId1" Type="http://schemas.openxmlformats.org/officeDocument/2006/relationships/hyperlink" Target="http://api.example.com/service/api/search" TargetMode="Externa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hyperlink" Target="http://api.example.com/cgi-bin/get_user.php?user=100" TargetMode="External"/><Relationship Id="rId4" Type="http://schemas.openxmlformats.org/officeDocument/2006/relationships/hyperlink" Target="http://api.example.com/v1/users/12345/ProfileImage" TargetMode="External"/><Relationship Id="rId3" Type="http://schemas.openxmlformats.org/officeDocument/2006/relationships/hyperlink" Target="http://api.example.com/v1/users/12345/profileImage" TargetMode="External"/><Relationship Id="rId2" Type="http://schemas.openxmlformats.org/officeDocument/2006/relationships/hyperlink" Target="http://api.example.com/v1/users/12345/profile_image" TargetMode="External"/><Relationship Id="rId1" Type="http://schemas.openxmlformats.org/officeDocument/2006/relationships/hyperlink" Target="http://api.example.com/v1/users/12345/profile-imag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hyperlink" Target="http://api.example.com/v1/users?format=json" TargetMode="Externa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hyperlink" Target="http://api.example.org/books/?limit=100&amp;since_id=12345" TargetMode="External"/><Relationship Id="rId2" Type="http://schemas.openxmlformats.org/officeDocument/2006/relationships/hyperlink" Target="http://api.example.org/books/?per_page=10&amp;page=5" TargetMode="External"/><Relationship Id="rId1" Type="http://schemas.openxmlformats.org/officeDocument/2006/relationships/hyperlink" Target="http://api.example.org/books/?limit=100&amp;offset=400" TargetMode="Externa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://api.example.com/v1/users/12345?fields=name,age" TargetMode="External"/><Relationship Id="rId2" Type="http://schemas.openxmlformats.org/officeDocument/2006/relationships/hyperlink" Target="http://api.example.org/books/?sort=-publish_date,+name" TargetMode="External"/><Relationship Id="rId1" Type="http://schemas.openxmlformats.org/officeDocument/2006/relationships/hyperlink" Target="http://api.example.org/books/?name=xxx" TargetMode="Externa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hyperlink" Target="https://gitee.com/api/v5/swagger#/getV5ReposOwnerRepoIssues" TargetMode="External"/><Relationship Id="rId1" Type="http://schemas.openxmlformats.org/officeDocument/2006/relationships/hyperlink" Target="https://gitee.com/api/v5/swagger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hyperlink" Target="http://lbsyun.baidu.com/index.php?title=webapi" TargetMode="Externa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1" Type="http://schemas.openxmlformats.org/officeDocument/2006/relationships/hyperlink" Target="http://api.example.com/v1/projects/:id/milestones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5" Type="http://schemas.openxmlformats.org/officeDocument/2006/relationships/notesSlide" Target="../notesSlides/notesSlide43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4.svg"/><Relationship Id="rId22" Type="http://schemas.openxmlformats.org/officeDocument/2006/relationships/image" Target="../media/image47.png"/><Relationship Id="rId21" Type="http://schemas.openxmlformats.org/officeDocument/2006/relationships/image" Target="../media/image3.svg"/><Relationship Id="rId20" Type="http://schemas.openxmlformats.org/officeDocument/2006/relationships/image" Target="../media/image46.png"/><Relationship Id="rId2" Type="http://schemas.openxmlformats.org/officeDocument/2006/relationships/tags" Target="../tags/tag2.xml"/><Relationship Id="rId19" Type="http://schemas.openxmlformats.org/officeDocument/2006/relationships/image" Target="../media/image2.svg"/><Relationship Id="rId18" Type="http://schemas.openxmlformats.org/officeDocument/2006/relationships/image" Target="../media/image45.png"/><Relationship Id="rId17" Type="http://schemas.openxmlformats.org/officeDocument/2006/relationships/image" Target="../media/image44.pn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www.eolink.com/apikit" TargetMode="External"/><Relationship Id="rId3" Type="http://schemas.openxmlformats.org/officeDocument/2006/relationships/hyperlink" Target="https://www.apifox.cn/" TargetMode="External"/><Relationship Id="rId2" Type="http://schemas.openxmlformats.org/officeDocument/2006/relationships/hyperlink" Target="https://swagger.io/" TargetMode="External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tiff"/><Relationship Id="rId3" Type="http://schemas.openxmlformats.org/officeDocument/2006/relationships/image" Target="../media/image51.png"/><Relationship Id="rId2" Type="http://schemas.openxmlformats.org/officeDocument/2006/relationships/hyperlink" Target="https://github.com/OAI/OpenAPI-Specification/" TargetMode="External"/><Relationship Id="rId1" Type="http://schemas.openxmlformats.org/officeDocument/2006/relationships/hyperlink" Target="https://www.openapis.org/" TargetMode="Externa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apifox.cn/help/#_21-%E5%88%86%E9%92%9F%E5%AD%A6%E4%BC%9A-apifox-%F0%9F%91%8D" TargetMode="External"/><Relationship Id="rId2" Type="http://schemas.openxmlformats.org/officeDocument/2006/relationships/image" Target="../media/image6.svg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3.png"/><Relationship Id="rId2" Type="http://schemas.openxmlformats.org/officeDocument/2006/relationships/hyperlink" Target="https://prezi.com/view/r4DP4TCmYUJk1eaqjKG4/" TargetMode="External"/><Relationship Id="rId1" Type="http://schemas.openxmlformats.org/officeDocument/2006/relationships/hyperlink" Target="https://springdoc.or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hyperlink" Target="https://open.weibo.com/wiki/%E5%BE%AE%E5%8D%9AAPI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hyperlink" Target="https://github.com/swagger-api/swagger-core/wiki/Swagger-2.X---Annotations#openapi-annotations" TargetMode="Externa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hyperlink" Target="https://www.postman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web-api-demo" TargetMode="External"/><Relationship Id="rId1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web-api-demo" TargetMode="External"/><Relationship Id="rId1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hyperlink" Target="https://api.weibo.com/2/statuses/home_timeline.json" TargetMode="Externa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springdoc.org/#getting-started" TargetMode="External"/><Relationship Id="rId2" Type="http://schemas.openxmlformats.org/officeDocument/2006/relationships/image" Target="../media/image70.png"/><Relationship Id="rId1" Type="http://schemas.openxmlformats.org/officeDocument/2006/relationships/hyperlink" Target="https://gitee.com/buptnetwork/web-api-demo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后端开发技术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530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Web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API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的设计与相关工具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339090" y="1311910"/>
            <a:ext cx="11401425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RPC:  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远程过程调用</a:t>
            </a:r>
            <a:r>
              <a:rPr lang="en-US" altLang="zh-CN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R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emote </a:t>
            </a:r>
            <a:r>
              <a:rPr lang="en-US" altLang="zh-CN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P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rocedure </a:t>
            </a:r>
            <a:r>
              <a:rPr lang="en-US" altLang="zh-CN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C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all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的缩写，</a:t>
            </a:r>
            <a:r>
              <a:rPr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扩展了本地过程调用的概念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，是一种允许在不同上下文中远程执行函数的规范。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indent="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1575" y="2043430"/>
            <a:ext cx="6969760" cy="41821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155" y="2404745"/>
            <a:ext cx="439547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sz="2000" dirty="0">
                <a:latin typeface="宋体" pitchFamily="2" charset="-122"/>
                <a:ea typeface="宋体" pitchFamily="2" charset="-122"/>
                <a:sym typeface="+mn-ea"/>
              </a:rPr>
              <a:t>最初的 XML-RPC 很难确保 XML 有效负载的数据类型</a:t>
            </a:r>
            <a:r>
              <a:rPr lang="zh-CN" sz="2000" dirty="0">
                <a:latin typeface="宋体" pitchFamily="2" charset="-122"/>
                <a:ea typeface="宋体" pitchFamily="2" charset="-122"/>
                <a:sym typeface="+mn-ea"/>
              </a:rPr>
              <a:t>，因此</a:t>
            </a:r>
            <a:r>
              <a:rPr lang="en-US" altLang="zh-CN" sz="2000" dirty="0">
                <a:latin typeface="宋体" pitchFamily="2" charset="-122"/>
                <a:ea typeface="宋体" pitchFamily="2" charset="-122"/>
                <a:sym typeface="+mn-ea"/>
              </a:rPr>
              <a:t>2005</a:t>
            </a:r>
            <a:r>
              <a:rPr lang="zh-CN" altLang="en-US" sz="2000" dirty="0">
                <a:latin typeface="宋体" pitchFamily="2" charset="-122"/>
                <a:ea typeface="宋体" pitchFamily="2" charset="-122"/>
                <a:sym typeface="+mn-ea"/>
              </a:rPr>
              <a:t>年</a:t>
            </a:r>
            <a:r>
              <a:rPr lang="zh-CN" sz="2000" dirty="0">
                <a:latin typeface="宋体" pitchFamily="2" charset="-122"/>
                <a:ea typeface="宋体" pitchFamily="2" charset="-122"/>
                <a:sym typeface="+mn-ea"/>
              </a:rPr>
              <a:t>出现了</a:t>
            </a:r>
            <a:r>
              <a:rPr sz="2000" dirty="0">
                <a:latin typeface="宋体" pitchFamily="2" charset="-122"/>
                <a:ea typeface="宋体" pitchFamily="2" charset="-122"/>
                <a:sym typeface="+mn-ea"/>
              </a:rPr>
              <a:t> JSON-RPC 规范，该规范被认为是 SOAP 的更简单的替代方案。gRPC 是 Google 在 201</a:t>
            </a:r>
            <a:r>
              <a:rPr lang="en-US" sz="2000" dirty="0">
                <a:latin typeface="宋体" pitchFamily="2" charset="-122"/>
                <a:ea typeface="宋体" pitchFamily="2" charset="-122"/>
                <a:sym typeface="+mn-ea"/>
              </a:rPr>
              <a:t>6</a:t>
            </a:r>
            <a:r>
              <a:rPr sz="2000" dirty="0">
                <a:latin typeface="宋体" pitchFamily="2" charset="-122"/>
                <a:ea typeface="宋体" pitchFamily="2" charset="-122"/>
                <a:sym typeface="+mn-ea"/>
              </a:rPr>
              <a:t>年开发的最新 RPC 版本。gRPC 可插拔支持负载均衡、追踪、运行状况检查和身份验证，它</a:t>
            </a:r>
            <a:r>
              <a:rPr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+mn-ea"/>
              </a:rPr>
              <a:t>非常适合连接不同的微服务</a:t>
            </a:r>
            <a:r>
              <a:rPr lang="zh-CN" altLang="en-US" dirty="0">
                <a:latin typeface="宋体" pitchFamily="2" charset="-122"/>
                <a:ea typeface="宋体" pitchFamily="2" charset="-122"/>
                <a:sym typeface="+mn-ea"/>
              </a:rPr>
              <a:t>。</a:t>
            </a:r>
            <a:endParaRPr lang="zh-CN" altLang="en-US" dirty="0">
              <a:latin typeface="宋体" pitchFamily="2" charset="-122"/>
              <a:ea typeface="宋体" pitchFamily="2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                                 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 tooltip="" action="ppaction://hlinkfile"/>
              </a:rPr>
              <a:t>https://graphql.cn/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indent="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GraphQL 既是一种</a:t>
            </a:r>
            <a:r>
              <a:rPr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用于 API 的查询语言</a:t>
            </a:r>
            <a:r>
              <a:rPr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也是一个满足你数据查询的</a:t>
            </a:r>
            <a:r>
              <a:rPr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运行时</a:t>
            </a:r>
            <a:r>
              <a:rPr lang="zh-CN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runtime)</a:t>
            </a:r>
            <a:r>
              <a:rPr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 GraphQL 对你的 API 中的数据提供了一套易于理解的完整描述，使得客户端能够准确地获得它需要的数据，而且没有任何冗余，也让 API 更容易地随着时间推移而演进，还能用于构建强大的开发者工具。</a:t>
            </a:r>
            <a:endParaRPr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364811" y="3745691"/>
            <a:ext cx="11514026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 API: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indent="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即表述性状态转移（英文：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Representational State Transfer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，简称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）是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Roy Fielding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在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2000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年他的博士论文中提出来的一种软件架构风格。严格意义上的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应为遵循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规定的约束和原则的一类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，目前很多不是严格遵循规定约束的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使用了HTTP 基础结构，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将某些服务分解为资源，同时也部分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采用了 RPC 样式，这种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也被称为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风格的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+mn-ea"/>
              </a:rPr>
              <a:t>，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也就是广义的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zh-CN" altLang="en-US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275" y="862330"/>
            <a:ext cx="2682875" cy="15093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martinfowler.com/articles/images/richardsonMaturityModel/overview.p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396" y="3070018"/>
            <a:ext cx="5599425" cy="331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456673" y="1253095"/>
            <a:ext cx="10774929" cy="149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Martin Fowler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（</a:t>
            </a:r>
            <a:r>
              <a:rPr lang="zh-CN" altLang="en-US" sz="18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敏捷开发模式创建人之一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）在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文章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中介绍了表示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 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设计级别（成熟度）的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Richardson Maturity Model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940" y="2383398"/>
            <a:ext cx="6653305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itchFamily="2" charset="-122"/>
                <a:ea typeface="宋体" pitchFamily="2" charset="-122"/>
              </a:rPr>
              <a:t>REST LEVEL 0: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仅使用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作为传输方式，实际上只是远程方法调用（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RPC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）的一种具体形式。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SOAP 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和 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XML-RPC 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都属于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itchFamily="2" charset="-122"/>
                <a:ea typeface="宋体" pitchFamily="2" charset="-122"/>
              </a:rPr>
              <a:t>REST LEVEL 1: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引入资源的概念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每个资源有对应的标识符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itchFamily="2" charset="-122"/>
                <a:ea typeface="宋体" pitchFamily="2" charset="-122"/>
              </a:rPr>
              <a:t>REST LEVEL 2: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引入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动词和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状态码（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GET/POST/PUT /PATCH/ DELETE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）表示对资源的操作</a:t>
            </a:r>
            <a:endParaRPr lang="en-US" altLang="zh-CN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b="1" dirty="0">
                <a:latin typeface="宋体" pitchFamily="2" charset="-122"/>
                <a:ea typeface="宋体" pitchFamily="2" charset="-122"/>
              </a:rPr>
              <a:t>REST LEVEL 3: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引入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HATEOAS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概念（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H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ypermedia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A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s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T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he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E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ngine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O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f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A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pplication 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S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tate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），</a:t>
            </a:r>
            <a:r>
              <a:rPr lang="zh-CN" altLang="en-US" b="1" dirty="0"/>
              <a:t>在资源的表达中包含了链接信息</a:t>
            </a:r>
            <a:r>
              <a:rPr lang="zh-CN" altLang="en-US" dirty="0"/>
              <a:t>，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可以告诉客户端下一步可以做什么和可以操作资源的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URI,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使得客户端无需事先知道所有操作的</a:t>
            </a:r>
            <a:r>
              <a:rPr lang="en-US" altLang="zh-CN" dirty="0">
                <a:latin typeface="宋体" pitchFamily="2" charset="-122"/>
                <a:ea typeface="宋体" pitchFamily="2" charset="-122"/>
              </a:rPr>
              <a:t>URI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202520" y="1850347"/>
            <a:ext cx="5679760" cy="481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3"/>
              </a:rPr>
              <a:t>http://api.example.com/products/12345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6265333" y="2383398"/>
            <a:ext cx="1058334" cy="120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220" y="1400175"/>
            <a:ext cx="9846310" cy="4420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1055" y="5979795"/>
            <a:ext cx="7660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以动词为中心的 RPC 模型和以名词为中心的 REST 模型中的操作对比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20248" y="5401210"/>
            <a:ext cx="6653305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dirty="0">
                <a:latin typeface="宋体" pitchFamily="2" charset="-122"/>
                <a:ea typeface="宋体" pitchFamily="2" charset="-122"/>
              </a:rPr>
              <a:t>HATEOAS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示例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5710" y="1509449"/>
            <a:ext cx="6557843" cy="38391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3081" y="1361589"/>
            <a:ext cx="4285397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HATEOAS</a:t>
            </a:r>
            <a:r>
              <a:rPr lang="zh-CN" altLang="en-US" sz="2000" dirty="0"/>
              <a:t>的优点：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客户端只需要知道</a:t>
            </a:r>
            <a:r>
              <a:rPr lang="en-US" altLang="zh-CN" dirty="0"/>
              <a:t>URI</a:t>
            </a:r>
            <a:r>
              <a:rPr lang="zh-CN" altLang="en-US" dirty="0"/>
              <a:t>的固定入口即可根据需要访问到所有的资源，实现了客户端和服务器更好的解耦，只要固定入口不变，其它资源的</a:t>
            </a:r>
            <a:r>
              <a:rPr lang="en-US" altLang="zh-CN" dirty="0"/>
              <a:t>URI</a:t>
            </a:r>
            <a:r>
              <a:rPr lang="zh-CN" altLang="en-US" dirty="0"/>
              <a:t>发生变化时，不会受到影响。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HATEOAS</a:t>
            </a:r>
            <a:r>
              <a:rPr lang="zh-CN" altLang="en-US" sz="2000" dirty="0"/>
              <a:t>的问题：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dirty="0"/>
              <a:t>增加的内嵌资源的</a:t>
            </a:r>
            <a:r>
              <a:rPr lang="en-US" altLang="zh-CN" dirty="0"/>
              <a:t>URI</a:t>
            </a:r>
            <a:r>
              <a:rPr lang="zh-CN" altLang="en-US" dirty="0"/>
              <a:t>并不一定是前端想要的和方便使用的，特别是</a:t>
            </a:r>
            <a:r>
              <a:rPr lang="en-US" altLang="zh-CN" dirty="0"/>
              <a:t>angular</a:t>
            </a:r>
            <a:r>
              <a:rPr lang="zh-CN" altLang="en-US" dirty="0"/>
              <a:t>、</a:t>
            </a:r>
            <a:r>
              <a:rPr lang="en-US" altLang="zh-CN" dirty="0" err="1"/>
              <a:t>vue</a:t>
            </a:r>
            <a:r>
              <a:rPr lang="zh-CN" altLang="en-US" dirty="0"/>
              <a:t>等前端框架都有一套自己的路由机制，所以</a:t>
            </a:r>
            <a:r>
              <a:rPr lang="en-US" altLang="zh-CN" dirty="0"/>
              <a:t>HATEOAS</a:t>
            </a:r>
            <a:r>
              <a:rPr lang="zh-CN" altLang="en-US" dirty="0"/>
              <a:t>目前未得到广泛使用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193851" y="6125646"/>
            <a:ext cx="4706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提升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RESTful API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可发现性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和响应的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自解释性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设计优美的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易于使用：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应方便用户使用，右图是一个不好用的示例，当获取好友列表时，仅返回好友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id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，客户端为了显示好友的名字，需要再反复调用多次根据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id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获取姓名的接口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，会加大网络传输消耗及延时，也增加了客户端的处理工序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便于更改：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升级更新时，尽量不影响正在使用的用户，或方便客户端调整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健壮性好：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安全可靠，如有些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直接暴露了后端数据库表项的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ID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，且缺乏权限验证，可能会导致数据被非法访问或操作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不怕公之于众：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丑陋的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会使服务提供者的技术水平受到质疑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4693" y="1236171"/>
            <a:ext cx="3122403" cy="310304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设计端点：指用于访问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。基本的设计原则是容易记忆，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包含的功能一目了然。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短小简洁的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</a:t>
            </a: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1"/>
              </a:rPr>
              <a:t>://api.example.com/service/api/search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http://api.example.com/search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清晰易懂的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3"/>
              </a:rPr>
              <a:t>http://api.example.com/sv/u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4"/>
              </a:rPr>
              <a:t>http://api.example.com/products/12345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5"/>
              </a:rPr>
              <a:t>http://api.example.com/shangpin/123456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6"/>
              </a:rPr>
              <a:t>http://api.example.com/</a:t>
            </a:r>
            <a:r>
              <a:rPr lang="zh-CN" altLang="en-US" sz="2000" dirty="0">
                <a:latin typeface="宋体" pitchFamily="2" charset="-122"/>
                <a:ea typeface="宋体" pitchFamily="2" charset="-122"/>
                <a:hlinkClick r:id="rId6"/>
              </a:rPr>
              <a:t>商品</a:t>
            </a: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6"/>
              </a:rPr>
              <a:t>/123456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287" y="2985354"/>
            <a:ext cx="395784" cy="396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798" y="2392891"/>
            <a:ext cx="409983" cy="4140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960" y="4076143"/>
            <a:ext cx="409983" cy="4140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2933" y="4618375"/>
            <a:ext cx="395784" cy="3963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943" y="5640109"/>
            <a:ext cx="409983" cy="41403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553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设计端点：指用于访问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。基本的设计原则是容易记忆，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包含的功能一目了然。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不要大小写混用，标准做法是全部小写，如确实有多单词时采用脊柱法连接较为主流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</a:t>
            </a: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1"/>
              </a:rPr>
              <a:t>://api.example.com/v1/users/12345/profile-image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       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脊柱法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 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2"/>
              </a:rPr>
              <a:t>http://api.example.com/v1/users/12345/profile_image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       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蛇形法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3"/>
              </a:rPr>
              <a:t>http://api.example.com/v1/users/12345/profileImage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        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小驼峰法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4"/>
              </a:rPr>
              <a:t>http://api.example.com/v1/users/12345/ProfileImage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         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大驼峰法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使用不会暴露服务器端架构的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hlinkClick r:id="rId5"/>
              </a:rPr>
              <a:t>http://api.example.com/cgi-bin/get_user.php?user=100</a:t>
            </a:r>
            <a:endParaRPr lang="en-US" altLang="zh-CN" sz="200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CRUD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操作不要体现在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中，应使用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的方法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1085850" lvl="1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6559" y="2425358"/>
            <a:ext cx="395784" cy="3963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963" y="5086787"/>
            <a:ext cx="409983" cy="414031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H="1">
            <a:off x="8278051" y="2623553"/>
            <a:ext cx="763208" cy="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方法的使用：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方法之间的关系可以认为是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操作对象和操作方法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的关系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表示资源，用于描述某种具体的数据信息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方法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：表示对资源进行怎么的操作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89204" y="3010543"/>
          <a:ext cx="9420634" cy="3290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0317"/>
                <a:gridCol w="4710317"/>
              </a:tblGrid>
              <a:tr h="47009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获取资源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POST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新增资源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更新已有资源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DELETE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删除资源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PATCH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更新部分资源</a:t>
                      </a:r>
                      <a:endParaRPr lang="zh-CN" altLang="en-US" dirty="0"/>
                    </a:p>
                  </a:txBody>
                  <a:tcPr/>
                </a:tc>
              </a:tr>
              <a:tr h="470096">
                <a:tc>
                  <a:txBody>
                    <a:bodyPr/>
                    <a:lstStyle/>
                    <a:p>
                      <a:r>
                        <a:rPr lang="en-US" altLang="zh-CN" dirty="0"/>
                        <a:t>HEAD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获取资源的元信息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POST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：在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中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POST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一般用来生成新的资源，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非幂等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72791" y="1918264"/>
            <a:ext cx="3856777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 rot="5400000">
            <a:off x="4929239" y="3089747"/>
            <a:ext cx="1528690" cy="5453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7890" y="315148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431957" y="4290103"/>
            <a:ext cx="4738444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https://api.example.com/v1/friends/12345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970917" y="5097986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数据在服务器端完成注册，能够通过新的</a:t>
            </a:r>
            <a:r>
              <a:rPr lang="en-US" altLang="zh-CN" dirty="0"/>
              <a:t>URI</a:t>
            </a:r>
            <a:r>
              <a:rPr lang="zh-CN" altLang="en-US" dirty="0"/>
              <a:t>进行访问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18553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第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章 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 API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的设计与相关工具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917577" y="1395415"/>
            <a:ext cx="3751348" cy="264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2.1 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概述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2.2 Web API 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2.3 Web API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设计开发工具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2.4 Web API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示例项目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PUT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：用发送的数据完全替换原有的资源信息。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幂等</a:t>
            </a:r>
            <a:endParaRPr lang="en-US" altLang="zh-CN" sz="20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PATCH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：只是更新资源的某部分数据，如只更新用户信息中的昵称字段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DELETE: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删除指定的资源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85551" y="1960739"/>
            <a:ext cx="3856777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85551" y="3012828"/>
            <a:ext cx="4738444" cy="534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https://api.example.com/v1/friends/12345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038464" y="200106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POST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048067" y="30956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88040" y="203550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将新数据注册到</a:t>
            </a:r>
            <a:r>
              <a:rPr lang="en-US" altLang="zh-CN" dirty="0"/>
              <a:t>URI</a:t>
            </a:r>
            <a:r>
              <a:rPr lang="zh-CN" altLang="en-US" dirty="0"/>
              <a:t>之下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750147" y="307382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更新指定的数据本身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168275" y="1108075"/>
            <a:ext cx="4055110" cy="553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常见的参数类型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Path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参数：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标识资源的变量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Query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参数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分页、排序、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type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等限定性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Body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参数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sym typeface="+mn-ea"/>
              </a:rPr>
              <a:t>form-data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latin typeface="宋体" pitchFamily="2" charset="-122"/>
                <a:ea typeface="宋体" pitchFamily="2" charset="-122"/>
                <a:sym typeface="+mn-ea"/>
              </a:rPr>
              <a:t>JSON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Headers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token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等需要统一携带的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4020" y="1379855"/>
            <a:ext cx="7898130" cy="2592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020" y="3972560"/>
            <a:ext cx="7701915" cy="28333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072395"/>
            <a:ext cx="11334486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响应数据格式：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XML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JSON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有些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支持客户端选择返回数据格式，如：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http://api.example.com/v1/users?format=json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响应消息的封装格式：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方案一：充分利用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的状态码，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1xx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：消息，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2xx: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成功，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3xx: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重定向，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4xx: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客户端引起的错误，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5xx: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服务器端引起的错误，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推荐做法，状态码含义周知，缺点是不够灵活。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方案二：自定义统一的返回结构，下图为一种示例，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success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表示是否执行成功，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code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返回状态码，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message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返回提示信息，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result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中存储返回的业务结果数据。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61" y="5314991"/>
            <a:ext cx="5286743" cy="1495897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4699282" y="6105253"/>
            <a:ext cx="1266900" cy="26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966182" y="592443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业务结果数据</a:t>
            </a:r>
            <a:endParaRPr lang="zh-CN" altLang="en-US" sz="1200" dirty="0"/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状态码：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81" y="1772102"/>
            <a:ext cx="9325307" cy="29944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2" y="4766583"/>
            <a:ext cx="9843922" cy="1819672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1566333" y="2599267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1566333" y="3031067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1566333" y="5985934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状态码：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291" y="1790169"/>
            <a:ext cx="9357418" cy="456121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1566333" y="2599267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1566333" y="3014134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1566333" y="3412067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1566333" y="3810001"/>
            <a:ext cx="431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33448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状态码：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089" y="2057564"/>
            <a:ext cx="11057338" cy="18939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0" y="1072395"/>
            <a:ext cx="11803059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分页：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使用相对位置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  <a:hlinkClick r:id="rId1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http://api.example.org/books/?limit=100&amp;offset=400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offset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为偏移量，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limit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为请求最大条数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http://api.example.org/books/?per_page=10&amp;page=5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page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为请求的页码，</a:t>
            </a:r>
            <a:r>
              <a:rPr lang="en-US" altLang="zh-CN" sz="2000" b="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per_page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为每页条数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当有数据插入或删除时，采用相对位置获取数据的两个请求结果可能会有重复或不连续，如分页读取头条新闻时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使用绝对位置：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3"/>
              </a:rPr>
              <a:t>http://api.example.org/books/?limit=100&amp;since_id=12345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或</a:t>
            </a:r>
            <a:r>
              <a:rPr lang="en-US" altLang="zh-CN" sz="200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since_timestamp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655" y="3796216"/>
            <a:ext cx="4831162" cy="2059019"/>
          </a:xfrm>
          <a:prstGeom prst="rect">
            <a:avLst/>
          </a:prstGeom>
        </p:spPr>
      </p:pic>
      <p:pic>
        <p:nvPicPr>
          <p:cNvPr id="1026" name="Picture 2" descr="http://5b0988e595225.cdn.sohucs.com/images/20180226/c22a3df9816e491f83a26457dd876dfa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578" y="3796216"/>
            <a:ext cx="1283006" cy="221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072395"/>
            <a:ext cx="11334486" cy="443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过滤：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http://api.example.org/books/?name=xxx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排序：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http://api.example.org/books/?sort=-publish_date,+name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响应数据的字段：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有些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支持通过查询参数来指定返回特定的字段，如：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3"/>
              </a:rPr>
              <a:t>http://api.example.com/v1/users/12345/?fields=name,age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4911" y="608647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一个简单的社交服务系统的主要页面功能</a:t>
            </a:r>
            <a:endParaRPr lang="zh-CN" altLang="en-US" dirty="0"/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思考，针对如下的简单社交服务系统应如何设计接口？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4743" y="217352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主要功能点：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注册登录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关注好友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发表动态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8265" y="1934122"/>
            <a:ext cx="6496050" cy="37623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348555" y="1754679"/>
            <a:ext cx="2127565" cy="38329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448141" y="2173527"/>
            <a:ext cx="1946495" cy="28427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好友动态列表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0249373" y="5158195"/>
            <a:ext cx="344032" cy="3637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9673410" y="5158194"/>
            <a:ext cx="344032" cy="3637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友</a:t>
            </a:r>
            <a:endParaRPr lang="zh-CN" altLang="en-US" sz="1050" dirty="0"/>
          </a:p>
        </p:txBody>
      </p:sp>
      <p:sp>
        <p:nvSpPr>
          <p:cNvPr id="19" name="椭圆 18"/>
          <p:cNvSpPr/>
          <p:nvPr/>
        </p:nvSpPr>
        <p:spPr>
          <a:xfrm>
            <a:off x="10825336" y="5165778"/>
            <a:ext cx="344032" cy="3637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我</a:t>
            </a:r>
            <a:endParaRPr lang="zh-CN" altLang="en-US" sz="1050" dirty="0"/>
          </a:p>
        </p:txBody>
      </p:sp>
      <p:pic>
        <p:nvPicPr>
          <p:cNvPr id="2050" name="Picture 2" descr="https://timgsa.baidu.com/timg?image&amp;quality=80&amp;size=b9999_10000&amp;sec=1583667001195&amp;di=0e3d2e7256f12ec0233d50ed031c23ee&amp;imgtype=0&amp;src=http%3A%2F%2Fpic.51yuansu.com%2Fpic2%2Fcover%2F00%2F46%2F77%2F58158a99e9b92_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486" y="1814681"/>
            <a:ext cx="313918" cy="31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09712" y="1918642"/>
          <a:ext cx="11299323" cy="4098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835"/>
                <a:gridCol w="5533818"/>
                <a:gridCol w="262667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目的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端点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获取用户列表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http://api.example.com/v1/users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新用户注册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POST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获取特定用户的信息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更新用户信息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PUT/PATCH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删除用户信息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DELETE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获取当前用户的好友列表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http://api.example.com/v1/users/:id/friends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添加好友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http://api.example.com/v1/users/:id/friends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POST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删除好友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http://api.example.com/v1/users/:id/friends/:id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DELETE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部分接口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37966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构建前后端分离的</a:t>
            </a:r>
            <a:r>
              <a:rPr lang="en-US" altLang="zh-CN" sz="2000" dirty="0">
                <a:latin typeface="+mn-ea"/>
                <a:ea typeface="+mn-ea"/>
              </a:rPr>
              <a:t>Web</a:t>
            </a:r>
            <a:r>
              <a:rPr lang="zh-CN" altLang="en-US" sz="2000" dirty="0">
                <a:latin typeface="+mn-ea"/>
                <a:ea typeface="+mn-ea"/>
              </a:rPr>
              <a:t>应用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</a:rPr>
              <a:t>APP</a:t>
            </a:r>
            <a:r>
              <a:rPr lang="zh-CN" altLang="en-US" sz="2000" dirty="0">
                <a:latin typeface="+mn-ea"/>
                <a:ea typeface="+mn-ea"/>
              </a:rPr>
              <a:t>及各类轻应用与服务端的通信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对外开放</a:t>
            </a:r>
            <a:r>
              <a:rPr lang="en-US" altLang="zh-CN" sz="2000" dirty="0" err="1">
                <a:latin typeface="+mn-ea"/>
              </a:rPr>
              <a:t>openAPI</a:t>
            </a:r>
            <a:r>
              <a:rPr lang="zh-CN" altLang="en-US" sz="2000" dirty="0">
                <a:latin typeface="+mn-ea"/>
              </a:rPr>
              <a:t>，提供在线服务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多个业务系统之间的集成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</a:rPr>
              <a:t>……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545" y="1315044"/>
            <a:ext cx="7963422" cy="380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974005" y="5359451"/>
            <a:ext cx="2203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后端提供</a:t>
            </a:r>
            <a:r>
              <a:rPr lang="en-US" altLang="zh-CN" sz="2000" dirty="0"/>
              <a:t>Web API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09712" y="1918642"/>
          <a:ext cx="11299323" cy="2732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835"/>
                <a:gridCol w="5533818"/>
                <a:gridCol w="262667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目的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端点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发表动态信息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http://api.example.com/v1/blogs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POST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删除动态信息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http://api.example.com/v1/blogs/:id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DELETE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编辑动态信息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http://api.example.com/v1/blogs/:id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PUT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获取好友的动态列表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http://api.example.com/v1/users/:id/friends/blogs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获取特定用户的动态信息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http://api.example.com/v1/users/:id/blogs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GET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部分接口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269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Gitee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</a:t>
            </a:r>
            <a:r>
              <a:rPr lang="en-US" altLang="zh-CN" sz="200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OpenAPI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GB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https://gitee.com/api/v5/swagger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/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示例：列出仓库的所有</a:t>
            </a:r>
            <a:r>
              <a:rPr lang="en-GB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Issues</a:t>
            </a:r>
            <a:endParaRPr lang="en-GB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577" y="2405605"/>
            <a:ext cx="6104082" cy="42407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155309" y="6156236"/>
            <a:ext cx="4519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https://gitee.com/Tencent/APIJSON/issues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688" y="1186519"/>
            <a:ext cx="10236200" cy="553378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153" y="1301332"/>
            <a:ext cx="10242426" cy="4705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1" y="5695918"/>
            <a:ext cx="9990522" cy="1032159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>
            <a:off x="536787" y="6007312"/>
            <a:ext cx="914400" cy="48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158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495579"/>
            <a:ext cx="7050660" cy="4456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94" y="1560887"/>
            <a:ext cx="4501188" cy="460586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158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1418480"/>
            <a:ext cx="11294533" cy="449919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158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6" y="1486217"/>
            <a:ext cx="11658600" cy="455097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158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633" y="1625811"/>
            <a:ext cx="11624733" cy="360637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158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394901"/>
            <a:ext cx="11125200" cy="463311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158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4" y="1555694"/>
            <a:ext cx="11855452" cy="39976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0" y="1257208"/>
            <a:ext cx="2125903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百度地图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Web API</a:t>
            </a:r>
            <a:endParaRPr lang="zh-CN" altLang="en-US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" y="1865630"/>
            <a:ext cx="12024360" cy="4724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158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729" y="1236172"/>
            <a:ext cx="11361738" cy="32701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3015059"/>
            <a:ext cx="11361738" cy="384294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2.2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设计要点</a:t>
            </a:r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236171"/>
            <a:ext cx="8495752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思考，针对如下的项目进度表应如何设计接口？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20345" y="4843623"/>
            <a:ext cx="5951309" cy="45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GET</a:t>
            </a:r>
            <a:r>
              <a:rPr lang="zh-CN" altLang="en-US" dirty="0"/>
              <a:t>   </a:t>
            </a:r>
            <a:r>
              <a:rPr lang="zh-CN" altLang="en-US" dirty="0">
                <a:hlinkClick r:id="rId1"/>
              </a:rPr>
              <a:t> </a:t>
            </a:r>
            <a:r>
              <a:rPr lang="en-US" altLang="zh-CN" dirty="0">
                <a:hlinkClick r:id="rId1"/>
              </a:rPr>
              <a:t>http://api.example.com/v1/projects/:id/milestones/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82" y="2058163"/>
            <a:ext cx="8207885" cy="25737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20345" y="558204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返回值中的耗时天数、完成状态等，由前端计算灵活性更高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设计开发工具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072395"/>
            <a:ext cx="11803059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在</a:t>
            </a:r>
            <a:r>
              <a:rPr lang="en-US" altLang="zh-CN" sz="200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开发实践中需要解决的一些问题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如何去设计和定义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接口？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如何描述接口，编写接口文档，使用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word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txt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？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接口文档如何更方便维护？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是否可以根据接口代码自动生成接口文档？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有没有接口测试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模拟工具使前后端能够独立开发测试？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是否可以设计好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之后自动生成接口代码？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8380" y="3900646"/>
            <a:ext cx="3476190" cy="2542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设计开发工具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泪滴形 1"/>
          <p:cNvSpPr/>
          <p:nvPr>
            <p:custDataLst>
              <p:tags r:id="rId1"/>
            </p:custDataLst>
          </p:nvPr>
        </p:nvSpPr>
        <p:spPr>
          <a:xfrm rot="5400000">
            <a:off x="4535719" y="2370673"/>
            <a:ext cx="1491608" cy="1491608"/>
          </a:xfrm>
          <a:prstGeom prst="teardrop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737623" y="2991068"/>
            <a:ext cx="3445510" cy="98679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>
                <a:solidFill>
                  <a:schemeClr val="tx1">
                    <a:lumMod val="85000"/>
                  </a:schemeClr>
                </a:solidFill>
                <a:latin typeface="微软雅黑" charset="-122"/>
                <a:ea typeface="微软雅黑" charset="-122"/>
              </a:rPr>
              <a:t>API</a:t>
            </a:r>
            <a:r>
              <a:rPr lang="zh-CN" altLang="en-US">
                <a:solidFill>
                  <a:schemeClr val="tx1">
                    <a:lumMod val="85000"/>
                  </a:schemeClr>
                </a:solidFill>
                <a:latin typeface="微软雅黑" charset="-122"/>
                <a:ea typeface="微软雅黑" charset="-122"/>
              </a:rPr>
              <a:t> 开发调试</a:t>
            </a:r>
            <a:endParaRPr lang="zh-CN" altLang="en-US">
              <a:solidFill>
                <a:schemeClr val="tx1">
                  <a:lumMod val="8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737635" y="2361620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r>
              <a:rPr lang="en-US" altLang="zh-CN" sz="2400" dirty="0">
                <a:latin typeface="微软雅黑" charset="-122"/>
                <a:ea typeface="微软雅黑" charset="-122"/>
                <a:cs typeface="+mn-ea"/>
              </a:rPr>
              <a:t>Postman</a:t>
            </a:r>
            <a:endParaRPr lang="en-US" altLang="zh-CN" sz="2400" dirty="0">
              <a:latin typeface="微软雅黑" charset="-122"/>
              <a:ea typeface="微软雅黑" charset="-122"/>
              <a:cs typeface="+mn-ea"/>
            </a:endParaRPr>
          </a:p>
        </p:txBody>
      </p:sp>
      <p:sp>
        <p:nvSpPr>
          <p:cNvPr id="13" name="泪滴形 12"/>
          <p:cNvSpPr/>
          <p:nvPr>
            <p:custDataLst>
              <p:tags r:id="rId4"/>
            </p:custDataLst>
          </p:nvPr>
        </p:nvSpPr>
        <p:spPr>
          <a:xfrm>
            <a:off x="4538481" y="4009927"/>
            <a:ext cx="1491608" cy="1491608"/>
          </a:xfrm>
          <a:prstGeom prst="teardrop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14" name="泪滴形 13"/>
          <p:cNvSpPr/>
          <p:nvPr>
            <p:custDataLst>
              <p:tags r:id="rId5"/>
            </p:custDataLst>
          </p:nvPr>
        </p:nvSpPr>
        <p:spPr>
          <a:xfrm rot="16200000">
            <a:off x="6193138" y="4006800"/>
            <a:ext cx="1491608" cy="1491608"/>
          </a:xfrm>
          <a:prstGeom prst="teardrop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15" name="泪滴形 14"/>
          <p:cNvSpPr/>
          <p:nvPr>
            <p:custDataLst>
              <p:tags r:id="rId6"/>
            </p:custDataLst>
          </p:nvPr>
        </p:nvSpPr>
        <p:spPr>
          <a:xfrm rot="10800000">
            <a:off x="6196359" y="2363487"/>
            <a:ext cx="1491608" cy="1491608"/>
          </a:xfrm>
          <a:prstGeom prst="teardrop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7737623" y="4646484"/>
            <a:ext cx="3445510" cy="98679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>
                <a:solidFill>
                  <a:schemeClr val="tx1">
                    <a:lumMod val="85000"/>
                  </a:schemeClr>
                </a:solidFill>
                <a:latin typeface="微软雅黑" charset="-122"/>
                <a:ea typeface="微软雅黑" charset="-122"/>
              </a:rPr>
              <a:t>API</a:t>
            </a:r>
            <a:r>
              <a:rPr lang="zh-CN" altLang="en-US">
                <a:solidFill>
                  <a:schemeClr val="tx1">
                    <a:lumMod val="85000"/>
                  </a:schemeClr>
                </a:solidFill>
                <a:latin typeface="微软雅黑" charset="-122"/>
                <a:ea typeface="微软雅黑" charset="-122"/>
              </a:rPr>
              <a:t> 自动化测试</a:t>
            </a:r>
            <a:endParaRPr lang="zh-CN" altLang="en-US">
              <a:solidFill>
                <a:schemeClr val="tx1">
                  <a:lumMod val="85000"/>
                </a:schemeClr>
              </a:solidFill>
              <a:latin typeface="微软雅黑" charset="-122"/>
              <a:ea typeface="微软雅黑" charset="-122"/>
            </a:endParaRPr>
          </a:p>
          <a:p>
            <a:r>
              <a:rPr lang="en-US" altLang="zh-CN">
                <a:solidFill>
                  <a:schemeClr val="tx1">
                    <a:lumMod val="85000"/>
                  </a:schemeClr>
                </a:solidFill>
                <a:latin typeface="微软雅黑" charset="-122"/>
                <a:ea typeface="微软雅黑" charset="-122"/>
              </a:rPr>
              <a:t>API</a:t>
            </a:r>
            <a:r>
              <a:rPr lang="zh-CN" altLang="en-US">
                <a:solidFill>
                  <a:schemeClr val="tx1">
                    <a:lumMod val="85000"/>
                  </a:schemeClr>
                </a:solidFill>
                <a:latin typeface="微软雅黑" charset="-122"/>
                <a:ea typeface="微软雅黑" charset="-122"/>
              </a:rPr>
              <a:t> 压力测试</a:t>
            </a:r>
            <a:endParaRPr lang="zh-CN" altLang="en-US">
              <a:solidFill>
                <a:schemeClr val="tx1">
                  <a:lumMod val="8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7737635" y="4017202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r>
              <a:rPr lang="en-US" altLang="zh-CN" sz="2400">
                <a:latin typeface="微软雅黑" charset="-122"/>
                <a:ea typeface="微软雅黑" charset="-122"/>
                <a:cs typeface="+mn-ea"/>
              </a:rPr>
              <a:t>JMeter</a:t>
            </a:r>
            <a:endParaRPr lang="en-US" altLang="zh-CN" sz="2400">
              <a:latin typeface="微软雅黑" charset="-122"/>
              <a:ea typeface="微软雅黑" charset="-122"/>
              <a:cs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942238" y="2991068"/>
            <a:ext cx="3445510" cy="98679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r"/>
            <a:r>
              <a:rPr lang="en-US" altLang="zh-CN" dirty="0">
                <a:solidFill>
                  <a:schemeClr val="tx1">
                    <a:lumMod val="85000"/>
                  </a:schemeClr>
                </a:solidFill>
                <a:latin typeface="微软雅黑" charset="-122"/>
                <a:ea typeface="微软雅黑" charset="-122"/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  <a:latin typeface="微软雅黑" charset="-122"/>
                <a:ea typeface="微软雅黑" charset="-122"/>
              </a:rPr>
              <a:t> 文档设计</a:t>
            </a:r>
            <a:endParaRPr lang="zh-CN" altLang="en-US" dirty="0">
              <a:solidFill>
                <a:schemeClr val="tx1">
                  <a:lumMod val="8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942147" y="2361620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algn="r"/>
            <a:r>
              <a:rPr lang="en-US" altLang="zh-CN" sz="2400" dirty="0">
                <a:latin typeface="微软雅黑" charset="-122"/>
                <a:ea typeface="微软雅黑" charset="-122"/>
                <a:cs typeface="+mn-ea"/>
              </a:rPr>
              <a:t>Swagger</a:t>
            </a:r>
            <a:endParaRPr lang="en-US" altLang="zh-CN" sz="2400" dirty="0">
              <a:latin typeface="微软雅黑" charset="-122"/>
              <a:ea typeface="微软雅黑" charset="-122"/>
              <a:cs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942146" y="4646378"/>
            <a:ext cx="3445329" cy="987072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lvl="0" algn="r"/>
            <a:r>
              <a:rPr lang="en-US" altLang="zh-CN" dirty="0">
                <a:solidFill>
                  <a:schemeClr val="tx1">
                    <a:lumMod val="8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 数据Mock</a:t>
            </a:r>
            <a:endParaRPr lang="zh-CN" altLang="en-US" dirty="0">
              <a:solidFill>
                <a:schemeClr val="tx1">
                  <a:lumMod val="8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942147" y="4017202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p>
            <a:pPr algn="r"/>
            <a:r>
              <a:rPr lang="en-US" altLang="zh-CN" sz="2400" dirty="0" err="1">
                <a:latin typeface="微软雅黑" charset="-122"/>
                <a:ea typeface="微软雅黑" charset="-122"/>
                <a:cs typeface="+mn-ea"/>
              </a:rPr>
              <a:t>Mock.js</a:t>
            </a:r>
            <a:endParaRPr lang="en-US" altLang="zh-CN" sz="2400" dirty="0">
              <a:latin typeface="微软雅黑" charset="-122"/>
              <a:ea typeface="微软雅黑" charset="-122"/>
              <a:cs typeface="+mn-ea"/>
            </a:endParaRPr>
          </a:p>
        </p:txBody>
      </p:sp>
      <p:sp>
        <p:nvSpPr>
          <p:cNvPr id="14351" name="Freeform 34"/>
          <p:cNvSpPr/>
          <p:nvPr>
            <p:custDataLst>
              <p:tags r:id="rId13"/>
            </p:custDataLst>
          </p:nvPr>
        </p:nvSpPr>
        <p:spPr bwMode="auto">
          <a:xfrm flipV="1">
            <a:off x="9760733" y="2458938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 lnSpcReduction="20000"/>
          </a:bodyPr>
          <a:p>
            <a:pPr>
              <a:lnSpc>
                <a:spcPct val="140000"/>
              </a:lnSpc>
            </a:pPr>
            <a:endParaRPr lang="zh-CN" altLang="en-US">
              <a:latin typeface="微软雅黑" charset="-122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25" name="Freeform 34"/>
          <p:cNvSpPr/>
          <p:nvPr>
            <p:custDataLst>
              <p:tags r:id="rId14"/>
            </p:custDataLst>
          </p:nvPr>
        </p:nvSpPr>
        <p:spPr bwMode="auto">
          <a:xfrm>
            <a:off x="9760733" y="4778564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 lnSpcReduction="20000"/>
          </a:bodyPr>
          <a:p>
            <a:pPr>
              <a:lnSpc>
                <a:spcPct val="140000"/>
              </a:lnSpc>
            </a:pPr>
            <a:endParaRPr lang="zh-CN" altLang="en-US">
              <a:latin typeface="微软雅黑" charset="-122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29" name="Freeform 34"/>
          <p:cNvSpPr/>
          <p:nvPr>
            <p:custDataLst>
              <p:tags r:id="rId15"/>
            </p:custDataLst>
          </p:nvPr>
        </p:nvSpPr>
        <p:spPr bwMode="auto">
          <a:xfrm flipH="1" flipV="1">
            <a:off x="1973478" y="2440523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 lnSpcReduction="20000"/>
          </a:bodyPr>
          <a:p>
            <a:pPr>
              <a:lnSpc>
                <a:spcPct val="140000"/>
              </a:lnSpc>
            </a:pPr>
            <a:endParaRPr lang="zh-CN" altLang="en-US">
              <a:latin typeface="微软雅黑" charset="-122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31" name="Freeform 34"/>
          <p:cNvSpPr/>
          <p:nvPr>
            <p:custDataLst>
              <p:tags r:id="rId16"/>
            </p:custDataLst>
          </p:nvPr>
        </p:nvSpPr>
        <p:spPr bwMode="auto">
          <a:xfrm flipH="1">
            <a:off x="1973478" y="4800789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 lnSpcReduction="20000"/>
          </a:bodyPr>
          <a:p>
            <a:pPr>
              <a:lnSpc>
                <a:spcPct val="140000"/>
              </a:lnSpc>
            </a:pPr>
            <a:endParaRPr lang="zh-CN" altLang="en-US">
              <a:latin typeface="微软雅黑" charset="-122"/>
              <a:ea typeface="微软雅黑" charset="-122"/>
              <a:sym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9773" y="2923417"/>
            <a:ext cx="538338" cy="538338"/>
          </a:xfrm>
          <a:prstGeom prst="rect">
            <a:avLst/>
          </a:prstGeom>
        </p:spPr>
      </p:pic>
      <p:pic>
        <p:nvPicPr>
          <p:cNvPr id="28" name="Graphic 27"/>
          <p:cNvPicPr/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r="79117"/>
          <a:stretch>
            <a:fillRect/>
          </a:stretch>
        </p:blipFill>
        <p:spPr>
          <a:xfrm>
            <a:off x="6780656" y="4445368"/>
            <a:ext cx="316571" cy="614469"/>
          </a:xfrm>
          <a:prstGeom prst="rect">
            <a:avLst/>
          </a:prstGeom>
        </p:spPr>
      </p:pic>
      <p:pic>
        <p:nvPicPr>
          <p:cNvPr id="14359" name="Graphic 14358"/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r="73174"/>
          <a:stretch>
            <a:fillRect/>
          </a:stretch>
        </p:blipFill>
        <p:spPr>
          <a:xfrm>
            <a:off x="5070844" y="2890938"/>
            <a:ext cx="553654" cy="593525"/>
          </a:xfrm>
          <a:prstGeom prst="rect">
            <a:avLst/>
          </a:prstGeom>
        </p:spPr>
      </p:pic>
      <p:pic>
        <p:nvPicPr>
          <p:cNvPr id="14363" name="Graphic 14362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070844" y="4461335"/>
            <a:ext cx="553654" cy="553654"/>
          </a:xfrm>
          <a:prstGeom prst="rect">
            <a:avLst/>
          </a:prstGeom>
        </p:spPr>
      </p:pic>
      <p:sp>
        <p:nvSpPr>
          <p:cNvPr id="117" name="Rounded Rectangle 116"/>
          <p:cNvSpPr/>
          <p:nvPr/>
        </p:nvSpPr>
        <p:spPr>
          <a:xfrm>
            <a:off x="9760683" y="5352005"/>
            <a:ext cx="857935" cy="288000"/>
          </a:xfrm>
          <a:prstGeom prst="roundRect">
            <a:avLst/>
          </a:prstGeom>
          <a:solidFill>
            <a:srgbClr val="C589D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测试人员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1495725" y="1996784"/>
            <a:ext cx="999167" cy="288000"/>
          </a:xfrm>
          <a:prstGeom prst="roundRect">
            <a:avLst/>
          </a:prstGeom>
          <a:solidFill>
            <a:schemeClr val="accent4">
              <a:lumMod val="75000"/>
              <a:alpha val="2985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API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设计者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1534225" y="5401780"/>
            <a:ext cx="857935" cy="288000"/>
          </a:xfrm>
          <a:prstGeom prst="roundRect">
            <a:avLst/>
          </a:prstGeom>
          <a:solidFill>
            <a:srgbClr val="77C7AF">
              <a:alpha val="2951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前端开发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9738056" y="2021851"/>
            <a:ext cx="857935" cy="288000"/>
          </a:xfrm>
          <a:prstGeom prst="roundRect">
            <a:avLst/>
          </a:prstGeom>
          <a:solidFill>
            <a:schemeClr val="accent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后端开发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设计开发工具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072395"/>
            <a:ext cx="11803059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常见的一些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设计开发工具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774" y="1848528"/>
            <a:ext cx="4033347" cy="930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58950" y="2960370"/>
            <a:ext cx="2082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https://swagger.io/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88144" y="3073655"/>
            <a:ext cx="24053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hlinkClick r:id="rId3" tooltip="" action="ppaction://hlinkfile"/>
              </a:rPr>
              <a:t>https://www.apifox.cn/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8411506" y="3014235"/>
            <a:ext cx="318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hlinkClick r:id="rId4" tooltip="" action="ppaction://hlinkfile"/>
              </a:rPr>
              <a:t>https://www.eolink.com/apikit/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865676" y="3441680"/>
            <a:ext cx="35491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采用</a:t>
            </a:r>
            <a:r>
              <a:rPr lang="en-US" altLang="zh-CN" dirty="0"/>
              <a:t>JSON</a:t>
            </a:r>
            <a:r>
              <a:rPr lang="zh-CN" altLang="en-US" dirty="0"/>
              <a:t>或</a:t>
            </a:r>
            <a:r>
              <a:rPr lang="en-US" altLang="zh-CN" dirty="0"/>
              <a:t>YAML</a:t>
            </a:r>
            <a:r>
              <a:rPr lang="zh-CN" altLang="en-US" dirty="0"/>
              <a:t>描述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提供编辑器方便接口设计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接口原型代码自动生成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接口测试自动化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接口模拟（</a:t>
            </a:r>
            <a:r>
              <a:rPr lang="en-US" altLang="zh-CN" dirty="0"/>
              <a:t>API Mocking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已成为</a:t>
            </a:r>
            <a:r>
              <a:rPr lang="en-US" altLang="zh-CN" dirty="0"/>
              <a:t>OpenAPI </a:t>
            </a:r>
            <a:r>
              <a:rPr lang="zh-CN" altLang="en-US" dirty="0"/>
              <a:t>规范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根据接口代码注解自动生成文档</a:t>
            </a:r>
            <a:endParaRPr lang="en-US" altLang="zh-CN" dirty="0"/>
          </a:p>
        </p:txBody>
      </p:sp>
      <p:sp>
        <p:nvSpPr>
          <p:cNvPr id="14" name="文本框 13"/>
          <p:cNvSpPr txBox="1"/>
          <p:nvPr/>
        </p:nvSpPr>
        <p:spPr>
          <a:xfrm>
            <a:off x="4667254" y="3463985"/>
            <a:ext cx="3744252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更先进的 API 设计/开发/测试工具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Apifox = Postman + Swagger + Mock + JMeter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+mn-ea"/>
              </a:rPr>
              <a:t>完全可视化</a:t>
            </a:r>
            <a:endParaRPr kumimoji="1" lang="en-US" altLang="zh-CN" dirty="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+mn-ea"/>
              </a:rPr>
              <a:t>遵循 </a:t>
            </a:r>
            <a:r>
              <a:rPr kumimoji="1" lang="en-US" altLang="zh-CN" dirty="0" err="1">
                <a:sym typeface="+mn-ea"/>
              </a:rPr>
              <a:t>OpenAPI</a:t>
            </a:r>
            <a:r>
              <a:rPr kumimoji="1" lang="zh-CN" altLang="en-US" dirty="0">
                <a:sym typeface="+mn-ea"/>
              </a:rPr>
              <a:t> 规范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8202264" y="3524620"/>
            <a:ext cx="3356324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/>
              <a:t>规范管理 API 文档</a:t>
            </a:r>
            <a:endParaRPr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/>
              <a:t>快速发起 API 测试</a:t>
            </a:r>
            <a:endParaRPr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/>
              <a:t>通过 Mock API 协助前后端对接</a:t>
            </a:r>
            <a:endParaRPr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/>
              <a:t>基于 API 文档帮助前后端与测试团队协作。</a:t>
            </a:r>
            <a:endParaRPr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E1ECFC">
                  <a:alpha val="100000"/>
                </a:srgbClr>
              </a:clrFrom>
              <a:clrTo>
                <a:srgbClr val="E1ECF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5225" y="1853565"/>
            <a:ext cx="2518410" cy="8394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2295" y="1845310"/>
            <a:ext cx="2823845" cy="9309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072395"/>
            <a:ext cx="1180305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Swagger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包含了一系列的用于接口设计开发的工具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:Swagger </a:t>
            </a:r>
            <a:r>
              <a:rPr lang="en-US" altLang="zh-CN" sz="200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Editer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Swagger UI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Swagger </a:t>
            </a:r>
            <a:r>
              <a:rPr lang="en-US" altLang="zh-CN" sz="2000" dirty="0" err="1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Codegen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The OpenAPI Initiative (OAI)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基于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Swagger 2.0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的规范制定了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OpenAPI 3.0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2"/>
              </a:rPr>
              <a:t>规范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3" y="2314828"/>
            <a:ext cx="10123809" cy="40571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060" y="1714210"/>
            <a:ext cx="1905000" cy="533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06245" y="1011555"/>
            <a:ext cx="9156065" cy="57035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51705" y="6358890"/>
            <a:ext cx="3797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3" tooltip="" action="ppaction://hlinkfile"/>
              </a:rPr>
              <a:t>21 分钟学会 Apifox视频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399942"/>
            <a:ext cx="11443668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两种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工作模式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6049" y="2122949"/>
            <a:ext cx="5685576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模式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：接口描述文档</a:t>
            </a:r>
            <a:r>
              <a:rPr lang="en-US" altLang="zh-CN" sz="2000" dirty="0">
                <a:latin typeface="+mn-ea"/>
              </a:rPr>
              <a:t>--</a:t>
            </a:r>
            <a:r>
              <a:rPr lang="en-US" altLang="zh-CN" sz="2000" dirty="0">
                <a:latin typeface="+mn-ea"/>
                <a:sym typeface="Wingdings" panose="05000000000000000000" pitchFamily="2" charset="2"/>
              </a:rPr>
              <a:t>--&gt;</a:t>
            </a:r>
            <a:r>
              <a:rPr lang="zh-CN" altLang="en-US" sz="2000" dirty="0">
                <a:latin typeface="+mn-ea"/>
                <a:sym typeface="Wingdings" panose="05000000000000000000" pitchFamily="2" charset="2"/>
              </a:rPr>
              <a:t>接口代码</a:t>
            </a:r>
            <a:endParaRPr lang="en-US" altLang="zh-CN" sz="2000" dirty="0">
              <a:latin typeface="+mn-ea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Swagger Editor</a:t>
            </a:r>
            <a:r>
              <a:rPr lang="zh-CN" altLang="en-US" dirty="0">
                <a:latin typeface="+mn-ea"/>
              </a:rPr>
              <a:t>编写</a:t>
            </a:r>
            <a:r>
              <a:rPr lang="en-US" altLang="zh-CN" dirty="0" err="1">
                <a:latin typeface="+mn-ea"/>
              </a:rPr>
              <a:t>json</a:t>
            </a:r>
            <a:r>
              <a:rPr lang="zh-CN" altLang="en-US" dirty="0">
                <a:latin typeface="+mn-ea"/>
              </a:rPr>
              <a:t>或</a:t>
            </a:r>
            <a:r>
              <a:rPr lang="en-US" altLang="zh-CN" dirty="0" err="1">
                <a:latin typeface="+mn-ea"/>
              </a:rPr>
              <a:t>yaml</a:t>
            </a:r>
            <a:r>
              <a:rPr lang="zh-CN" altLang="en-US" dirty="0">
                <a:latin typeface="+mn-ea"/>
              </a:rPr>
              <a:t>格式的接口描述文档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Swagger </a:t>
            </a:r>
            <a:r>
              <a:rPr lang="en-US" altLang="zh-CN" dirty="0" err="1">
                <a:latin typeface="+mn-ea"/>
              </a:rPr>
              <a:t>Codegen</a:t>
            </a:r>
            <a:r>
              <a:rPr lang="zh-CN" altLang="en-US" dirty="0">
                <a:latin typeface="+mn-ea"/>
              </a:rPr>
              <a:t>生成接口代码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基于接口代码继续开发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服务端接口代码运行后可以做为</a:t>
            </a:r>
            <a:r>
              <a:rPr lang="en-US" altLang="zh-CN" dirty="0">
                <a:latin typeface="+mn-ea"/>
              </a:rPr>
              <a:t>mock server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>
                <a:latin typeface="+mn-ea"/>
              </a:rPr>
              <a:t>Swagger UI</a:t>
            </a:r>
            <a:r>
              <a:rPr lang="zh-CN" altLang="en-US" dirty="0">
                <a:latin typeface="+mn-ea"/>
              </a:rPr>
              <a:t>对接口文档进行查阅并在线调试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在系统迭代阶段更新接口描述文档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19737" y="2039959"/>
            <a:ext cx="56855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模式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：接口代码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--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--&gt;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接口描述文档</a:t>
            </a:r>
            <a:endParaRPr lang="en-US" altLang="zh-CN" sz="2000" b="1" dirty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设计定义接口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后端编写接口实现代码（可以只编写</a:t>
            </a:r>
            <a:r>
              <a:rPr lang="en-US" altLang="zh-CN" dirty="0">
                <a:latin typeface="+mn-ea"/>
              </a:rPr>
              <a:t>controller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service</a:t>
            </a:r>
            <a:r>
              <a:rPr lang="zh-CN" altLang="en-US" dirty="0">
                <a:latin typeface="+mn-ea"/>
              </a:rPr>
              <a:t>后续实现）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controller</a:t>
            </a:r>
            <a:r>
              <a:rPr lang="zh-CN" altLang="en-US" dirty="0">
                <a:latin typeface="+mn-ea"/>
              </a:rPr>
              <a:t>接口中添加一些注解，根据这些注解会自动生成</a:t>
            </a:r>
            <a:r>
              <a:rPr lang="en-US" altLang="zh-CN" dirty="0">
                <a:latin typeface="+mn-ea"/>
              </a:rPr>
              <a:t>Swagger</a:t>
            </a:r>
            <a:r>
              <a:rPr lang="zh-CN" altLang="en-US" dirty="0">
                <a:latin typeface="+mn-ea"/>
              </a:rPr>
              <a:t>接口描述文档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>
                <a:latin typeface="+mn-ea"/>
              </a:rPr>
              <a:t>Swagger UI</a:t>
            </a:r>
            <a:r>
              <a:rPr lang="zh-CN" altLang="en-US" dirty="0">
                <a:latin typeface="+mn-ea"/>
              </a:rPr>
              <a:t>对接口文档进行查阅并在线调试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在系统迭代阶段更新接口实现代码的同时，修改注解，则同步完成了接口文档的更新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1" y="1399942"/>
            <a:ext cx="11443668" cy="306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Spring boot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项目中使用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Swagger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 err="1">
                <a:solidFill>
                  <a:schemeClr val="tx1"/>
                </a:solidFill>
                <a:latin typeface="+mn-ea"/>
                <a:ea typeface="+mn-ea"/>
              </a:rPr>
              <a:t>Springdoc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在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Spring </a:t>
            </a: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框架下实现了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swagger</a:t>
            </a: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的规范，可以基于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Spring Boot</a:t>
            </a: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configure, l</a:t>
            </a: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类结构和注解，自动生成</a:t>
            </a:r>
            <a:r>
              <a:rPr lang="en-US" altLang="zh-CN" sz="2000" b="0" dirty="0">
                <a:solidFill>
                  <a:schemeClr val="tx1"/>
                </a:solidFill>
                <a:latin typeface="+mn-ea"/>
                <a:ea typeface="+mn-ea"/>
              </a:rPr>
              <a:t>JSON</a:t>
            </a:r>
            <a:r>
              <a:rPr lang="zh-CN" altLang="en-US" sz="2000" b="0" dirty="0">
                <a:solidFill>
                  <a:schemeClr val="tx1"/>
                </a:solidFill>
                <a:latin typeface="+mn-ea"/>
                <a:ea typeface="+mn-ea"/>
              </a:rPr>
              <a:t>格式的描述文件。</a:t>
            </a:r>
            <a:endParaRPr lang="en-US" altLang="zh-CN" sz="20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1800" dirty="0"/>
              <a:t>官网： </a:t>
            </a:r>
            <a:r>
              <a:rPr lang="en-US" altLang="zh-CN" sz="1800" dirty="0">
                <a:hlinkClick r:id="rId1"/>
              </a:rPr>
              <a:t>https://springdoc.org/</a:t>
            </a:r>
            <a:endParaRPr lang="en-US" altLang="zh-CN" sz="1800" dirty="0"/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1800" b="0" dirty="0">
                <a:solidFill>
                  <a:schemeClr val="tx1"/>
                </a:solidFill>
                <a:latin typeface="+mn-ea"/>
                <a:ea typeface="+mn-ea"/>
                <a:hlinkClick r:id="rId2"/>
              </a:rPr>
              <a:t>讲解</a:t>
            </a:r>
            <a:r>
              <a:rPr lang="en-US" altLang="zh-CN" sz="1800" b="0" dirty="0">
                <a:solidFill>
                  <a:schemeClr val="tx1"/>
                </a:solidFill>
                <a:latin typeface="+mn-ea"/>
                <a:ea typeface="+mn-ea"/>
                <a:hlinkClick r:id="rId2"/>
              </a:rPr>
              <a:t>PPT</a:t>
            </a:r>
            <a:r>
              <a:rPr lang="zh-CN" altLang="en-US" sz="1800" b="0" dirty="0">
                <a:solidFill>
                  <a:schemeClr val="tx1"/>
                </a:solidFill>
                <a:latin typeface="+mn-ea"/>
                <a:ea typeface="+mn-ea"/>
                <a:hlinkClick r:id="rId2"/>
              </a:rPr>
              <a:t>：</a:t>
            </a:r>
            <a:r>
              <a:rPr lang="en-US" altLang="zh-CN" sz="1800" b="0" dirty="0">
                <a:solidFill>
                  <a:schemeClr val="tx1"/>
                </a:solidFill>
                <a:latin typeface="+mn-ea"/>
                <a:ea typeface="+mn-ea"/>
                <a:hlinkClick r:id="rId2"/>
              </a:rPr>
              <a:t>https://prezi.com/view/r4DP4TCmYUJk1eaqjKG4/</a:t>
            </a:r>
            <a:r>
              <a:rPr lang="en-US" altLang="zh-CN" sz="1800" b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zh-CN" sz="1800" b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18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718935" y="2423160"/>
            <a:ext cx="5422265" cy="22148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0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&lt;dependency&gt;</a:t>
            </a:r>
            <a:endParaRPr lang="en-US" altLang="zh-CN" sz="20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&lt;groupId&gt;org.springdoc&lt;/groupId&gt;</a:t>
            </a:r>
            <a:endParaRPr lang="en-US" altLang="zh-CN" sz="20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&lt;artifactId&gt;springdoc-openapi-ui&lt;/artifactId&gt;</a:t>
            </a:r>
            <a:endParaRPr lang="en-US" altLang="zh-CN" sz="20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   &lt;version&gt;1.6.6&lt;/version&gt;</a:t>
            </a:r>
            <a:endParaRPr lang="en-US" altLang="zh-CN" sz="20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0"/>
            <a:r>
              <a:rPr lang="en-US" altLang="zh-CN" sz="20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   &lt;/dependency&gt;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itchFamily="2" charset="-122"/>
                <a:ea typeface="宋体" pitchFamily="2" charset="-122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4162634"/>
            <a:ext cx="4953000" cy="2781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20180" y="4980305"/>
            <a:ext cx="49961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/>
              <a:t>swagger-ui</a:t>
            </a:r>
            <a:r>
              <a:rPr lang="zh-CN" altLang="en-US"/>
              <a:t>默认访问地址：</a:t>
            </a:r>
            <a:endParaRPr lang="zh-CN" altLang="en-US"/>
          </a:p>
          <a:p>
            <a:pPr algn="l">
              <a:lnSpc>
                <a:spcPct val="150000"/>
              </a:lnSpc>
            </a:pPr>
            <a:r>
              <a:rPr lang="en-US" altLang="zh-CN"/>
              <a:t>http://ip:port/context-path/swagger-ui/index.html</a:t>
            </a:r>
            <a:endParaRPr lang="en-US" altLang="zh-CN"/>
          </a:p>
          <a:p>
            <a:pPr algn="l">
              <a:lnSpc>
                <a:spcPct val="150000"/>
              </a:lnSpc>
            </a:pPr>
            <a:r>
              <a:rPr lang="zh-CN" altLang="en-US"/>
              <a:t>自动生成的</a:t>
            </a:r>
            <a:r>
              <a:rPr lang="en-US" altLang="zh-CN"/>
              <a:t>api</a:t>
            </a:r>
            <a:r>
              <a:rPr lang="zh-CN" altLang="en-US"/>
              <a:t>接口文档访问地址：</a:t>
            </a:r>
            <a:endParaRPr lang="en-US" altLang="zh-CN"/>
          </a:p>
          <a:p>
            <a:pPr algn="l">
              <a:lnSpc>
                <a:spcPct val="150000"/>
              </a:lnSpc>
            </a:pPr>
            <a:r>
              <a:rPr lang="en-US" altLang="zh-CN"/>
              <a:t>http://</a:t>
            </a:r>
            <a:r>
              <a:rPr lang="en-US" altLang="zh-CN">
                <a:sym typeface="+mn-ea"/>
              </a:rPr>
              <a:t>ip:port/context-path/</a:t>
            </a:r>
            <a:r>
              <a:rPr lang="en-US" altLang="zh-CN"/>
              <a:t>v3/api-docs</a:t>
            </a:r>
            <a:endParaRPr lang="en-US" altLang="zh-CN"/>
          </a:p>
        </p:txBody>
      </p:sp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4195" y="134747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https://springdoc.org/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8020" y="1715770"/>
            <a:ext cx="8708390" cy="49663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0" y="1236171"/>
            <a:ext cx="1425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微博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hlinkClick r:id="rId1"/>
              </a:rPr>
              <a:t>API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: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25" y="1924034"/>
            <a:ext cx="8948116" cy="445512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875" y="1202690"/>
            <a:ext cx="39890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https://springdoc.org/#properties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755" y="1370965"/>
            <a:ext cx="8522970" cy="5041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9405" y="1691640"/>
            <a:ext cx="30340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核心属性，可直接在</a:t>
            </a:r>
            <a:r>
              <a:rPr lang="en-US" altLang="zh-CN"/>
              <a:t>springboot</a:t>
            </a:r>
            <a:r>
              <a:rPr lang="zh-CN" altLang="en-US"/>
              <a:t>项目的配置文件中进行配置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2875" y="3587750"/>
            <a:ext cx="3611880" cy="1337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如可配置默认访问路径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是否启用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针对哪些代码自动生成接口文档等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535" y="1108075"/>
            <a:ext cx="1180719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 </a:t>
            </a: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  <a:hlinkClick r:id="rId1" action="ppaction://hlinkfile"/>
              </a:rPr>
              <a:t>https://github.com/swagger-api/swagger-core/wiki/Swagger-2.X---Annotations#openapi-annotations</a:t>
            </a:r>
            <a:endParaRPr lang="en-US" altLang="zh-CN" sz="2000" dirty="0">
              <a:solidFill>
                <a:srgbClr val="000000"/>
              </a:solidFill>
              <a:latin typeface="Open Sans" panose="020B0606030504020204" pitchFamily="34" charset="0"/>
              <a:hlinkClick r:id="rId1" action="ppaction://hlinkfile"/>
            </a:endParaRPr>
          </a:p>
          <a:p>
            <a:pPr algn="l"/>
            <a:endParaRPr lang="en-US" altLang="zh-CN" sz="200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831340"/>
            <a:ext cx="5986145" cy="5110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95" y="1861820"/>
            <a:ext cx="5828030" cy="3134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0145" y="5242560"/>
            <a:ext cx="56057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springdoc</a:t>
            </a:r>
            <a:r>
              <a:rPr lang="zh-CN" altLang="en-US"/>
              <a:t>可以根据</a:t>
            </a:r>
            <a:r>
              <a:rPr lang="en-US" altLang="zh-CN"/>
              <a:t>springboot</a:t>
            </a:r>
            <a:r>
              <a:rPr lang="zh-CN" altLang="en-US"/>
              <a:t>程序本身的注解自动生成描述文档，但仍有些方面</a:t>
            </a:r>
            <a:r>
              <a:rPr lang="en-US" altLang="zh-CN"/>
              <a:t>springboot</a:t>
            </a:r>
            <a:r>
              <a:rPr lang="zh-CN" altLang="en-US"/>
              <a:t>本身的注解还不足够。此时可以使用</a:t>
            </a:r>
            <a:r>
              <a:rPr lang="en-US" altLang="zh-CN"/>
              <a:t>swagger</a:t>
            </a:r>
            <a:r>
              <a:rPr lang="zh-CN" altLang="en-US"/>
              <a:t>的注解</a:t>
            </a:r>
            <a:r>
              <a:rPr lang="zh-CN" altLang="en-US">
                <a:solidFill>
                  <a:srgbClr val="FF0000"/>
                </a:solidFill>
              </a:rPr>
              <a:t>提供更多生成接口描述文档时需要的信息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07459" y="1117133"/>
            <a:ext cx="1144366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Swagger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自动生成的接口描述文件：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936" y="1746002"/>
            <a:ext cx="5481357" cy="45436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409" y="1138585"/>
            <a:ext cx="4754004" cy="533669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07459" y="1117133"/>
            <a:ext cx="11443668" cy="5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Swagger UI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的接口测试：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714" y="1643283"/>
            <a:ext cx="10828571" cy="35428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6" y="3257986"/>
            <a:ext cx="10923809" cy="351428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07459" y="1117133"/>
            <a:ext cx="11443668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接口测试开发工具：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Postman   </a:t>
            </a:r>
            <a:r>
              <a:rPr lang="en-US" altLang="zh-CN" sz="2000" dirty="0">
                <a:hlinkClick r:id="rId1"/>
              </a:rPr>
              <a:t>https://www.postman.com/</a:t>
            </a:r>
            <a:endParaRPr lang="en-US" altLang="zh-CN" sz="2000" dirty="0">
              <a:hlinkClick r:id="rId1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" y="1867535"/>
            <a:ext cx="11039475" cy="46101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07459" y="1117133"/>
            <a:ext cx="1144366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接口测试工具：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Postman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791" y="1671131"/>
            <a:ext cx="9451817" cy="50689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07459" y="1117133"/>
            <a:ext cx="1144366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接口测试工具：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Postman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Postman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可以导入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swagger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的接口描述文档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050" y="2251583"/>
            <a:ext cx="4542857" cy="44666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480" y="2251583"/>
            <a:ext cx="3600261" cy="443187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2.3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开发与测试工具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07459" y="1117133"/>
            <a:ext cx="1144366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接口测试工具：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Postman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Postman Runner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可以批量执行接口测试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83" y="2270516"/>
            <a:ext cx="3115419" cy="43755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72" y="2234186"/>
            <a:ext cx="6055155" cy="444817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800" y="1340407"/>
            <a:ext cx="31419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创建一个新的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boot</a:t>
            </a:r>
            <a:r>
              <a:rPr kumimoji="1" lang="zh-CN" altLang="en-US" dirty="0"/>
              <a:t>项目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-US" altLang="zh-CN" dirty="0"/>
              <a:t>web-api-demo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4200" y="1155700"/>
            <a:ext cx="7183755" cy="56299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8275" y="6308090"/>
            <a:ext cx="5781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 action="ppaction://hlinkfile"/>
              </a:rPr>
              <a:t>https://gitee.com/buptnetwork/web-api-demo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800" y="1340407"/>
            <a:ext cx="31419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创建一个新的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boot</a:t>
            </a:r>
            <a:r>
              <a:rPr kumimoji="1" lang="zh-CN" altLang="en-US" dirty="0"/>
              <a:t>项目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-US" altLang="zh-CN" dirty="0"/>
              <a:t>web-api-demo</a:t>
            </a: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7170" y="1340485"/>
            <a:ext cx="7033895" cy="5483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8275" y="6308090"/>
            <a:ext cx="5781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 action="ppaction://hlinkfile"/>
              </a:rPr>
              <a:t>https://gitee.com/buptnetwork/web-api-demo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16162"/>
            <a:ext cx="1103487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/>
              <a:t>微博</a:t>
            </a:r>
            <a:r>
              <a:rPr lang="en-US" altLang="zh-CN" sz="2000" dirty="0"/>
              <a:t>API</a:t>
            </a:r>
            <a:r>
              <a:rPr lang="zh-CN" altLang="en-US" sz="2000" dirty="0"/>
              <a:t>示例：获取当前登录用户及其所关注（授权）用户的最新微博</a:t>
            </a:r>
            <a:endParaRPr lang="en-US" altLang="zh-CN" sz="2000" b="1" dirty="0">
              <a:hlinkClick r:id="rId1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dirty="0">
                <a:hlinkClick r:id="rId1"/>
              </a:rPr>
              <a:t>URL:    https://api.weibo.com/2/statuses/home_timeline.json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支持格式：</a:t>
            </a:r>
            <a:r>
              <a:rPr lang="en-US" altLang="zh-CN" sz="2000" dirty="0"/>
              <a:t>JSON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HTTP</a:t>
            </a:r>
            <a:r>
              <a:rPr lang="zh-CN" altLang="en-US" sz="2000" dirty="0"/>
              <a:t>请求方式：</a:t>
            </a:r>
            <a:r>
              <a:rPr lang="en-US" altLang="zh-CN" sz="2000" dirty="0"/>
              <a:t>GET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是否需要登录：是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>
              <a:ea typeface="楷体_GB2312" pitchFamily="49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20" y="3683484"/>
            <a:ext cx="10056233" cy="285283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800" y="1340407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在项目的</a:t>
            </a:r>
            <a:r>
              <a:rPr kumimoji="1" lang="en-US" altLang="zh-CN" dirty="0" err="1"/>
              <a:t>pom.xml</a:t>
            </a:r>
            <a:r>
              <a:rPr kumimoji="1" lang="zh-CN" altLang="en-US" dirty="0"/>
              <a:t>中引入</a:t>
            </a:r>
            <a:r>
              <a:rPr kumimoji="1" lang="en-US" altLang="zh-CN" dirty="0" err="1"/>
              <a:t>springdoc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8275" y="6308090"/>
            <a:ext cx="5781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https://gitee.com/buptnetwork/web-api-demo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80" y="2359025"/>
            <a:ext cx="8347075" cy="19138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00680" y="4704715"/>
            <a:ext cx="47790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3" tooltip="" action="ppaction://hlinkfile"/>
              </a:rPr>
              <a:t>https://springdoc.org/#getting-started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955" y="1463675"/>
            <a:ext cx="11722735" cy="44323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6395" y="5974715"/>
            <a:ext cx="384556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en-US" altLang="zh-CN"/>
              <a:t>data.sql</a:t>
            </a:r>
            <a:r>
              <a:rPr lang="zh-CN" altLang="en-US"/>
              <a:t>：初始数据语句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scheml.sql</a:t>
            </a:r>
            <a:r>
              <a:rPr lang="zh-CN" altLang="en-US"/>
              <a:t>初始建表语句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406255" y="2282190"/>
            <a:ext cx="2591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告知</a:t>
            </a:r>
            <a:r>
              <a:rPr lang="en-US" altLang="zh-CN"/>
              <a:t>mybatis</a:t>
            </a:r>
            <a:r>
              <a:rPr lang="zh-CN" altLang="en-US"/>
              <a:t>框架，去何处扫描</a:t>
            </a:r>
            <a:r>
              <a:rPr lang="en-US" altLang="zh-CN"/>
              <a:t>mapper</a:t>
            </a:r>
            <a:r>
              <a:rPr lang="zh-CN" altLang="en-US"/>
              <a:t>配置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175510" y="1617345"/>
            <a:ext cx="1238885" cy="118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441700" y="11899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统一异常处理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40" y="1831340"/>
            <a:ext cx="6191885" cy="3766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65" y="2533015"/>
            <a:ext cx="7138035" cy="2362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47890" y="5312410"/>
            <a:ext cx="133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schema.sql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255" y="1968500"/>
            <a:ext cx="7940675" cy="2921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63085" y="5105400"/>
            <a:ext cx="2100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定义的</a:t>
            </a:r>
            <a:r>
              <a:rPr lang="en-US" altLang="zh-CN"/>
              <a:t>Mapper</a:t>
            </a:r>
            <a:r>
              <a:rPr lang="zh-CN" altLang="en-US"/>
              <a:t>接口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10" y="1158875"/>
            <a:ext cx="9820275" cy="56476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1872615" y="1491615"/>
            <a:ext cx="4110355" cy="395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>
            <a:off x="2992755" y="1702435"/>
            <a:ext cx="2977515" cy="254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105525" y="1416050"/>
            <a:ext cx="378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是</a:t>
            </a:r>
            <a:r>
              <a:rPr lang="en-US" altLang="zh-CN"/>
              <a:t>swagger</a:t>
            </a:r>
            <a:r>
              <a:rPr lang="zh-CN" altLang="en-US"/>
              <a:t>用于生成接口文档的注解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960" y="1108075"/>
            <a:ext cx="9276080" cy="561403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70320" y="3036570"/>
            <a:ext cx="582168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如果</a:t>
            </a:r>
            <a:r>
              <a:rPr lang="en-US" altLang="zh-CN"/>
              <a:t>id</a:t>
            </a:r>
            <a:r>
              <a:rPr lang="zh-CN" altLang="en-US"/>
              <a:t>对应记录不存在抛出异常，进而返回状态码</a:t>
            </a:r>
            <a:r>
              <a:rPr lang="en-US" altLang="zh-CN"/>
              <a:t>4</a:t>
            </a:r>
            <a:r>
              <a:rPr lang="en-US" altLang="zh-CN"/>
              <a:t>04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也可以不抛出异常，数据为为</a:t>
            </a:r>
            <a:r>
              <a:rPr lang="en-US" altLang="zh-CN"/>
              <a:t>null</a:t>
            </a:r>
            <a:r>
              <a:rPr lang="zh-CN" altLang="en-US"/>
              <a:t>，取决于接口规范的要求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5996305" y="3092450"/>
            <a:ext cx="17125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" y="1253490"/>
            <a:ext cx="8994140" cy="53574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28000" y="2374265"/>
            <a:ext cx="351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方案</a:t>
            </a:r>
            <a:r>
              <a:rPr lang="en-US" altLang="zh-CN"/>
              <a:t>2</a:t>
            </a:r>
            <a:r>
              <a:rPr lang="zh-CN" altLang="en-US"/>
              <a:t>：使用自定义返回消息格式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1382395"/>
            <a:ext cx="8047355" cy="5132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665" y="1647190"/>
            <a:ext cx="3949700" cy="2133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75" y="4319905"/>
            <a:ext cx="4356100" cy="15621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1251585"/>
            <a:ext cx="8519795" cy="5389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34685" y="1251585"/>
            <a:ext cx="4647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http://127.0.0.1:8080/swagger-ui/index.html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065" y="1530985"/>
            <a:ext cx="7620635" cy="4508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34685" y="1251585"/>
            <a:ext cx="4647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http://127.0.0.1:8080/swagger-ui/index.html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400195"/>
            <a:ext cx="6739060" cy="45749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143" y="1400195"/>
            <a:ext cx="5942857" cy="457493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2.4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示例项目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34685" y="1251585"/>
            <a:ext cx="4647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http://127.0.0.1:8080/v3/api-docs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13785" y="5929630"/>
            <a:ext cx="351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自动形成的</a:t>
            </a:r>
            <a:r>
              <a:rPr lang="en-US" altLang="zh-CN"/>
              <a:t>openapi</a:t>
            </a:r>
            <a:r>
              <a:rPr lang="zh-CN" altLang="en-US"/>
              <a:t>接口描述文档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1754505"/>
            <a:ext cx="11989435" cy="4089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4414346"/>
            <a:ext cx="11514026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API:</a:t>
            </a:r>
            <a:endParaRPr lang="en-US" altLang="zh-CN" sz="20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indent="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使用</a:t>
            </a: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HTTP</a:t>
            </a:r>
            <a:r>
              <a:rPr lang="zh-CN" altLang="en-US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协议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通过网络调用的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，简而言之，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 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就是一个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系统，通过访问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URI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可以与服务器完成信息交互，或者获得存放在服务器的数据信息等。常见的是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XML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JSON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等格式的返回数据，也称为“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XML over HTTP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”或“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JSON over HTTP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”</a:t>
            </a:r>
            <a:r>
              <a:rPr lang="zh-CN" altLang="en-US" sz="24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865" y="1886585"/>
            <a:ext cx="6692265" cy="2409825"/>
          </a:xfrm>
          <a:prstGeom prst="rect">
            <a:avLst/>
          </a:prstGeom>
        </p:spPr>
      </p:pic>
      <p:sp>
        <p:nvSpPr>
          <p:cNvPr id="3" name="Rectangle 43"/>
          <p:cNvSpPr>
            <a:spLocks noChangeArrowheads="1"/>
          </p:cNvSpPr>
          <p:nvPr/>
        </p:nvSpPr>
        <p:spPr bwMode="auto">
          <a:xfrm>
            <a:off x="432121" y="1232361"/>
            <a:ext cx="11514026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API: </a:t>
            </a:r>
            <a:r>
              <a:rPr lang="en-US" altLang="zh-CN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应用程序编程接口,  允许一个系统访问另一个系统的信息或功能。API</a:t>
            </a:r>
            <a:r>
              <a:rPr lang="zh-CN" altLang="en-US" sz="2000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风格架构的发展时间线</a:t>
            </a: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indent="4572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2.1 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API</a:t>
            </a:r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概述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" y="1221740"/>
            <a:ext cx="11830685" cy="53727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799965" y="1243965"/>
            <a:ext cx="2567305" cy="52470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21545" y="1221740"/>
            <a:ext cx="2202180" cy="52470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1_1"/>
  <p:tag name="KSO_WM_UNIT_ID" val="diagram20169540_4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1_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3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3_1"/>
  <p:tag name="KSO_WM_UNIT_TEXT_FILL_FORE_SCHEMECOLOR_INDEX" val="16"/>
  <p:tag name="KSO_WM_UNIT_TEXT_FILL_TYPE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3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3_1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ISPRING_PRESENTATION_TITLE" val="PowerPoint 演示文稿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2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2_1"/>
  <p:tag name="KSO_WM_UNIT_TEXT_FILL_FORE_SCHEMECOLOR_INDEX" val="16"/>
  <p:tag name="KSO_WM_UNIT_TEXT_FILL_TYPE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2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2_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3_1"/>
  <p:tag name="KSO_WM_UNIT_ID" val="diagram20169540_4*l_h_i*1_3_1"/>
  <p:tag name="KSO_WM_UNIT_LAYERLEVEL" val="1_1_1"/>
  <p:tag name="KSO_WM_DIAGRAM_GROUP_CODE" val="l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4_1"/>
  <p:tag name="KSO_WM_UNIT_ID" val="diagram20169540_4*l_h_i*1_4_1"/>
  <p:tag name="KSO_WM_UNIT_LAYERLEVEL" val="1_1_1"/>
  <p:tag name="KSO_WM_DIAGRAM_GROUP_CODE" val="l1-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2_1"/>
  <p:tag name="KSO_WM_UNIT_ID" val="diagram20169540_4*l_h_i*1_2_1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4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4_1"/>
  <p:tag name="KSO_WM_UNIT_TEXT_FILL_FORE_SCHEMECOLOR_INDEX" val="16"/>
  <p:tag name="KSO_WM_UNIT_TEXT_FILL_TYPE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4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4_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1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1_1"/>
  <p:tag name="KSO_WM_UNIT_TEXT_FILL_FORE_SCHEMECOLOR_INDEX" val="16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8637</Words>
  <Application>WPS 演示</Application>
  <PresentationFormat>宽屏</PresentationFormat>
  <Paragraphs>754</Paragraphs>
  <Slides>70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94" baseType="lpstr">
      <vt:lpstr>Arial</vt:lpstr>
      <vt:lpstr>宋体</vt:lpstr>
      <vt:lpstr>Wingdings</vt:lpstr>
      <vt:lpstr>微软雅黑 Light</vt:lpstr>
      <vt:lpstr>汉仪中黑KW</vt:lpstr>
      <vt:lpstr>华文细黑</vt:lpstr>
      <vt:lpstr>黑体-简</vt:lpstr>
      <vt:lpstr>Lao UI</vt:lpstr>
      <vt:lpstr>Calibri</vt:lpstr>
      <vt:lpstr>Verdana</vt:lpstr>
      <vt:lpstr>汉仪书宋二KW</vt:lpstr>
      <vt:lpstr>楷体_GB2312</vt:lpstr>
      <vt:lpstr>-apple-system</vt:lpstr>
      <vt:lpstr>Open Sans</vt:lpstr>
      <vt:lpstr>微软雅黑</vt:lpstr>
      <vt:lpstr>汉仪旗黑</vt:lpstr>
      <vt:lpstr>Helvetica Neue</vt:lpstr>
      <vt:lpstr>苹方-简</vt:lpstr>
      <vt:lpstr>汉仪楷体简</vt:lpstr>
      <vt:lpstr>Thonburi</vt:lpstr>
      <vt:lpstr>宋体</vt:lpstr>
      <vt:lpstr>Arial Unicode MS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rainysun</cp:lastModifiedBy>
  <cp:revision>540</cp:revision>
  <dcterms:created xsi:type="dcterms:W3CDTF">2023-03-06T13:33:53Z</dcterms:created>
  <dcterms:modified xsi:type="dcterms:W3CDTF">2023-03-06T13:33:53Z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3C950DD896D7860013B605643CB6F18E</vt:lpwstr>
  </property>
</Properties>
</file>